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27"/>
  </p:notesMasterIdLst>
  <p:handoutMasterIdLst>
    <p:handoutMasterId r:id="rId28"/>
  </p:handoutMasterIdLst>
  <p:sldIdLst>
    <p:sldId id="317" r:id="rId3"/>
    <p:sldId id="360" r:id="rId4"/>
    <p:sldId id="376" r:id="rId5"/>
    <p:sldId id="377" r:id="rId6"/>
    <p:sldId id="354" r:id="rId7"/>
    <p:sldId id="383" r:id="rId8"/>
    <p:sldId id="381" r:id="rId9"/>
    <p:sldId id="388" r:id="rId10"/>
    <p:sldId id="389" r:id="rId11"/>
    <p:sldId id="378" r:id="rId12"/>
    <p:sldId id="380" r:id="rId13"/>
    <p:sldId id="382" r:id="rId14"/>
    <p:sldId id="385" r:id="rId15"/>
    <p:sldId id="386" r:id="rId16"/>
    <p:sldId id="387" r:id="rId17"/>
    <p:sldId id="390" r:id="rId18"/>
    <p:sldId id="391" r:id="rId19"/>
    <p:sldId id="384" r:id="rId20"/>
    <p:sldId id="393" r:id="rId21"/>
    <p:sldId id="379" r:id="rId22"/>
    <p:sldId id="394" r:id="rId23"/>
    <p:sldId id="392" r:id="rId24"/>
    <p:sldId id="395" r:id="rId25"/>
    <p:sldId id="396" r:id="rId26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76"/>
            <p14:sldId id="377"/>
            <p14:sldId id="354"/>
            <p14:sldId id="383"/>
            <p14:sldId id="381"/>
            <p14:sldId id="388"/>
            <p14:sldId id="389"/>
            <p14:sldId id="378"/>
            <p14:sldId id="380"/>
            <p14:sldId id="382"/>
            <p14:sldId id="385"/>
            <p14:sldId id="386"/>
            <p14:sldId id="387"/>
            <p14:sldId id="390"/>
            <p14:sldId id="391"/>
            <p14:sldId id="384"/>
            <p14:sldId id="393"/>
            <p14:sldId id="379"/>
            <p14:sldId id="394"/>
            <p14:sldId id="392"/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960A"/>
    <a:srgbClr val="222268"/>
    <a:srgbClr val="00B0F0"/>
    <a:srgbClr val="D9D9D9"/>
    <a:srgbClr val="6AB5D9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84504" autoAdjust="0"/>
  </p:normalViewPr>
  <p:slideViewPr>
    <p:cSldViewPr>
      <p:cViewPr varScale="1">
        <p:scale>
          <a:sx n="93" d="100"/>
          <a:sy n="93" d="100"/>
        </p:scale>
        <p:origin x="1404" y="102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27/11/2025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vision industrielle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est une technologie qui permet a des machines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analyser automatiquement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scenes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pour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controler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guider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ou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inspecter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objets sur des processus de production. Elle repose sur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l’utilisation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cameras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optique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eclairages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specifiques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(ou contraints),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capteurs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et d’algorithmes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traitement d’image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8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EB024-F820-14B9-1F31-6FF41492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0DC8E-2BE3-3404-C51C-3AB6F0D96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218434-42A9-2949-22DD-C5082675C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B78A17-824A-0B99-93B3-ED6F35FA4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0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46D81-2078-FF16-6C41-D5C6FDEC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276F8C-282E-78CE-6473-859841EB8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BC7E1A-E12A-3DB2-7CB5-2E767C50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8B1F8E-42A6-73F6-28C1-11A823D05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776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39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EE1D-A26C-FAD7-4E63-AD006091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D8A2C9-C093-B30E-F006-AC6BDEFCE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5FD705-54D6-764B-F264-257EDFBF3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39A3D-9B79-DC54-FFF9-27461A009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jpg"/><Relationship Id="rId7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Vision Industrielle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9A2D-00B2-F4E2-C4E7-79421015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EA35C-46BC-E561-6807-648F0B95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430D9-A01B-B5C6-7399-62994D30399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20F0998-D99B-5A46-AF45-AAA6EE2ED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ED3E3-51AF-964F-0DAA-90EDF96A993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32F6EA-331E-65BF-8683-06277249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E7FDC9-F057-9F92-7715-18D8843EC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1" y="2544459"/>
            <a:ext cx="10831437" cy="41249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810A114-D26B-2528-9DFD-6222A0448121}"/>
              </a:ext>
            </a:extLst>
          </p:cNvPr>
          <p:cNvSpPr txBox="1"/>
          <p:nvPr/>
        </p:nvSpPr>
        <p:spPr>
          <a:xfrm>
            <a:off x="838287" y="1959684"/>
            <a:ext cx="3384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prise par un capteur optique (sans balance des blancs)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055997D-2CA5-76FE-7DEB-779E5D25735C}"/>
              </a:ext>
            </a:extLst>
          </p:cNvPr>
          <p:cNvSpPr txBox="1"/>
          <p:nvPr/>
        </p:nvSpPr>
        <p:spPr>
          <a:xfrm>
            <a:off x="6600056" y="1955071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vue par un humain </a:t>
            </a:r>
            <a:b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</a:b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(grâce à l’adaptation chromatique)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B5F72B-4B14-7039-0BF0-42DE57300A07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629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C7DD-13D9-9B7E-C486-523C3715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DFBBF-9477-A0BD-4752-2F7476AF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36693-F282-231A-D450-83599D69F50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BFAF1A8-F1EC-8D1F-33E7-C4E3188FF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9D844-B9C8-60F5-E4E8-05A0E831F8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D1E4846-FC26-21EB-2E1E-3F922AA6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7884A2E-750A-CDDD-CBC9-C2A8DAADE4CE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E17891-8394-7485-8002-B16B4506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488510"/>
            <a:ext cx="5234427" cy="5101415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011618A-3883-8FC8-816A-FF15233F3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07" y="1640953"/>
            <a:ext cx="4608513" cy="259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/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=683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FR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723EA-1451-64A2-D3F7-3CA97E0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A1B69-F07B-48AB-B6A8-CECCAE3B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D3BC-12A2-1D77-E284-246DDD7049D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6BA590-EAEB-FEF4-681F-D6DC094F6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02831B-8D25-DE9F-33CB-44D6B80619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D9A53CE-DC1D-777E-E03B-A5C07AEE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1B5C9977-5DAD-FF92-F641-4C13DD2E8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072" y="1385565"/>
            <a:ext cx="5387658" cy="538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679B057-40B1-9E89-9E3B-2358710807AF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377AD9-AEBA-57AA-2E59-AE07C2424173}"/>
              </a:ext>
            </a:extLst>
          </p:cNvPr>
          <p:cNvSpPr txBox="1"/>
          <p:nvPr/>
        </p:nvSpPr>
        <p:spPr>
          <a:xfrm>
            <a:off x="838286" y="1959684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Diagramme de chromaticité CIE 1931 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xy</a:t>
            </a:r>
            <a:endParaRPr lang="fr-FR" sz="1600" b="0" i="1" u="none" strike="noStrike" baseline="0" dirty="0">
              <a:solidFill>
                <a:srgbClr val="231F20"/>
              </a:solidFill>
              <a:latin typeface="Calibri-Italic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686E7-10FD-AA5D-B147-E97D774824BD}"/>
              </a:ext>
            </a:extLst>
          </p:cNvPr>
          <p:cNvSpPr txBox="1"/>
          <p:nvPr/>
        </p:nvSpPr>
        <p:spPr>
          <a:xfrm>
            <a:off x="838286" y="4166906"/>
            <a:ext cx="3745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Les coordonnées (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x,y</a:t>
            </a: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) définissent la couleur de la source échantillon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926B756-F9E8-9B44-B7A9-FDB5BDB16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62" y="4955713"/>
            <a:ext cx="2438400" cy="170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5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32A6-2664-894D-B9A2-3DDF395B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662C9D-1605-BFEC-743C-319FBBC4674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C74190-0587-E601-7745-2E931F1A4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79DFBD-1291-B75E-AC68-D0262E21C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Créer une image exploitable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386C4C-3EA5-8C21-DBBB-2C89F3470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7575A2-87BB-7215-7189-87EF34FC339B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D18E7-6046-4BBA-0F14-E9428ADB31F1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5652C-7CD3-3A1F-820B-46112D78710C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E31F5-1A36-A017-E452-E6130F7B335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6E383FD-C7AD-2035-CBCA-8DCB9977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20FF-948D-B873-B874-0956BEE4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2A4DA-2F5B-9CA1-9D5F-A1971985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A1005-C919-AFB8-CAD1-AAFF037CC24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2F70D07-7624-281C-C7DE-E5D534973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1D950-0C09-2768-320C-23088655B84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802D50F-769E-B97D-801D-290CE558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84C3FA8-5595-7077-754F-12EC14516552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5E1406-EDA0-49A3-041C-EE667C13207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B95706-8E36-FA1A-B8F0-804E9EFF7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407217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DDDC36-A276-FC25-3822-55330A98F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505087"/>
            <a:ext cx="4454603" cy="16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03B3-97EC-3241-AA41-93CB13E6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8DED2-5BE6-D9ED-D74E-5A41284E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19581-918A-42F6-D003-A4E30C27FFC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3A71159-5EE1-9F92-6454-5B7209345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33B39-A8A1-FB08-D3CB-8CC0CDAA266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B7639E-672C-AF61-22AD-FA6C9D90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7AA85F3-94C2-B703-60AF-68396FEABEE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681FDB-6E0F-C3A7-013D-A4559B66A37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FDE02D-901B-DF12-0031-6192DAF7E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3407217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C90462-E118-4B02-B347-E9B378751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505087"/>
            <a:ext cx="4454603" cy="16254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5497AD-7E90-304E-C1C2-D344F1206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356" y="2317540"/>
            <a:ext cx="4649912" cy="19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72CEF-5B4A-433B-C0B8-4A455BF7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91A7EA-F560-4400-FBA9-EFEA530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03AB9-AE70-9F41-84FF-8D9A42B5B8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6017E25-A85C-DADF-9746-92135C082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98CFE-29DC-B8BF-462D-C640B9470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5222358-D8E4-A489-BD6E-671FAF51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0ED24C0-0F6F-0060-AC8D-E0C06172DEF4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857863-D44E-41CE-A0E7-694CACC8E0C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F12F9C-FA36-3655-261D-E9D64B7A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6" y="3861048"/>
            <a:ext cx="5717455" cy="24928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200ADC-95BF-A050-BA75-A7A3240D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2450077"/>
            <a:ext cx="4850346" cy="19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5A1A-0C44-DEE0-05B0-3BA3D870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0C6E-DA4C-DFC8-F655-488FEEC6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62BF8-40CE-ACCF-DFF6-C0B8EECDC9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63EE35-4674-D282-19EA-BBCEE746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D4F2F-D2D9-5F8D-F04B-F87073297EA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91386E0-19FD-8510-DCFB-1D3FA47C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3CC755-15F2-C6C0-C58F-48A8A0F01419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7982DE-A650-35A4-8CCC-8C6D6C9812D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F0B5D8-B503-4FB1-C84E-30AC8926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084" y="2933655"/>
            <a:ext cx="6684042" cy="37228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43B31A-0B80-9235-7B5B-0403452D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2708920"/>
            <a:ext cx="2978472" cy="30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80D57-E67B-50B2-FC4F-C94975C5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2BDFF6-A89A-98F9-E4DA-90B2E1FD3CF3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9EA32A-2993-2418-86EE-2CC7E0802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373FEE-FB83-4213-93D5-B774D8BEF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Echantillonnage / Quantification</a:t>
            </a:r>
            <a:br>
              <a:rPr lang="fr-FR" sz="2000" dirty="0"/>
            </a:br>
            <a:r>
              <a:rPr lang="fr-FR" sz="2000" dirty="0"/>
              <a:t>Colorimétrie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7BE30A8-D7ED-1F80-32DE-DF020FF80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237E7-AF20-8903-96E8-90C2225E0FFA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A98076-EB2F-D01A-DE19-2244D977A009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63CE8-292F-B167-1512-61D33A910F66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48EA3-3AD9-C695-FA7D-3DA1720A848F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6BB7B7A-3588-276C-A05C-A0FE8327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B206-62AA-D586-70C9-FB81897E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DE7EC-BDF7-E832-149F-022AFF1D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39C03-F464-5F4B-9EC7-5769B8285AC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7E3AA74-F277-6180-274C-393F7CBC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FA0468-8AB7-C2B8-F33F-B1D7FAD661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FD337D1-A0BB-817D-B9C4-8FDD4449D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457327-E5B6-1A4B-2A0B-6712077F00A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984958-D011-BC08-553B-FCB8BCB61262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B76D4-46BE-9266-8215-13668EBBFC8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43D7D-E174-EED4-D2B4-1C8A3B61E6EC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145BC-B6E3-23F8-18DC-753DEE628B6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0FAD7E-320D-B1A2-0E76-C64F8A79B24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0D67F-3FC6-C5A7-0883-5CAC93FBFA7C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F0752D-A74B-5231-A35F-A53F38010409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6409DA-2A99-DC2C-F05B-93DBBEF575C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BD9A9-C54E-AF9F-1573-B7EA30A3A5E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D5BA-EEF2-3FF6-1435-467847FD1ED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8744F2-D6F8-843B-0628-3912AB11A7A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9BC057-3DB5-61F4-5294-BE1A62181995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81C203-4446-7B6F-72BC-68641EFA06C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20C30D-EE8C-E933-1D0A-E21EB75761D9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1FA023-121B-AAB5-FC39-270310614D72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809743-2F74-3E6D-BD81-F229CF03CBCF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688035-0237-4A15-644E-0A2F2C1AFCD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4AD8B-675C-A2A1-46A7-FDA54462C50F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FF080C-CBD3-01AD-1698-2ED69E338A28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5E331-B478-D83A-989E-B352F7D574F1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0BE55A-B0A5-B46C-B6F1-0708FED4DD5C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FF4A1-AA38-697D-CEF0-9B01311FB0E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F33680-9CC3-11CD-C6C0-96B04F15B01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0630A270-7CC7-32C0-CDE2-7021B2FFAE41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748681BD-63BF-3377-7793-DDDD9E3F20D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8FCB2051-2C10-1CF6-6C5E-715808AFBC02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BEC43049-629B-0B46-8C54-55EF41805FE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F74EAED-3466-AC1D-1EB2-38B4C878F3F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FC9245BA-AD2D-9646-D063-B2ED9EE4CF1E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277DC107-F919-8F3F-9E1F-6C8D0A5F1AFE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D2425751-4CED-2DB3-4ED0-89ABEEA3D296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7BAE28C-A734-A0CF-4E11-1710D8A9F3EF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  <p:pic>
        <p:nvPicPr>
          <p:cNvPr id="3074" name="Image 3073">
            <a:extLst>
              <a:ext uri="{FF2B5EF4-FFF2-40B4-BE49-F238E27FC236}">
                <a16:creationId xmlns:a16="http://schemas.microsoft.com/office/drawing/2014/main" id="{EFC551FD-8550-02FC-C01D-F15D3FF80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163" y="4071061"/>
            <a:ext cx="2035329" cy="1613725"/>
          </a:xfrm>
          <a:prstGeom prst="rect">
            <a:avLst/>
          </a:prstGeom>
        </p:spPr>
      </p:pic>
      <p:sp>
        <p:nvSpPr>
          <p:cNvPr id="3097" name="ZoneTexte 3096">
            <a:extLst>
              <a:ext uri="{FF2B5EF4-FFF2-40B4-BE49-F238E27FC236}">
                <a16:creationId xmlns:a16="http://schemas.microsoft.com/office/drawing/2014/main" id="{D1E498FC-AA85-6627-8997-EF02863D2FD5}"/>
              </a:ext>
            </a:extLst>
          </p:cNvPr>
          <p:cNvSpPr txBox="1"/>
          <p:nvPr/>
        </p:nvSpPr>
        <p:spPr>
          <a:xfrm>
            <a:off x="3892102" y="5651306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098" name="Image 3097">
            <a:extLst>
              <a:ext uri="{FF2B5EF4-FFF2-40B4-BE49-F238E27FC236}">
                <a16:creationId xmlns:a16="http://schemas.microsoft.com/office/drawing/2014/main" id="{C2C0B466-FB9F-D3EC-AAC3-90D3F8CBB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47" y="3972946"/>
            <a:ext cx="1883381" cy="1883381"/>
          </a:xfrm>
          <a:prstGeom prst="rect">
            <a:avLst/>
          </a:prstGeom>
        </p:spPr>
      </p:pic>
      <p:sp>
        <p:nvSpPr>
          <p:cNvPr id="3099" name="ZoneTexte 3098">
            <a:extLst>
              <a:ext uri="{FF2B5EF4-FFF2-40B4-BE49-F238E27FC236}">
                <a16:creationId xmlns:a16="http://schemas.microsoft.com/office/drawing/2014/main" id="{FB34EF36-7D76-1C56-01DF-3ED156409B41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3100" name="ZoneTexte 3099">
            <a:extLst>
              <a:ext uri="{FF2B5EF4-FFF2-40B4-BE49-F238E27FC236}">
                <a16:creationId xmlns:a16="http://schemas.microsoft.com/office/drawing/2014/main" id="{8F9373CB-F7FC-80F1-BDFD-7446A04AD5B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01" name="ZoneTexte 3100">
            <a:extLst>
              <a:ext uri="{FF2B5EF4-FFF2-40B4-BE49-F238E27FC236}">
                <a16:creationId xmlns:a16="http://schemas.microsoft.com/office/drawing/2014/main" id="{DB7ADBE6-B7BD-D7BA-C592-EA2E12008858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</p:spTree>
    <p:extLst>
      <p:ext uri="{BB962C8B-B14F-4D97-AF65-F5344CB8AC3E}">
        <p14:creationId xmlns:p14="http://schemas.microsoft.com/office/powerpoint/2010/main" val="280892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D51FDF-A9AD-9464-855F-3750E401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3AE26B4-97BC-6E2B-9DB8-CB6A84BE71D0}"/>
              </a:ext>
            </a:extLst>
          </p:cNvPr>
          <p:cNvSpPr txBox="1"/>
          <p:nvPr/>
        </p:nvSpPr>
        <p:spPr>
          <a:xfrm>
            <a:off x="628074" y="1700808"/>
            <a:ext cx="5467926" cy="1015663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/>
              <a:t>Système </a:t>
            </a:r>
            <a:r>
              <a:rPr lang="en-US" sz="2000" dirty="0" err="1"/>
              <a:t>basé</a:t>
            </a:r>
            <a:r>
              <a:rPr lang="en-US" sz="2000" dirty="0"/>
              <a:t> sur un </a:t>
            </a:r>
            <a:r>
              <a:rPr lang="en-US" sz="2000" b="1" dirty="0" err="1"/>
              <a:t>système</a:t>
            </a:r>
            <a:r>
              <a:rPr lang="en-US" sz="2000" b="1" dirty="0"/>
              <a:t> </a:t>
            </a:r>
            <a:r>
              <a:rPr lang="en-US" sz="2000" b="1" dirty="0" err="1"/>
              <a:t>imageant</a:t>
            </a:r>
            <a:r>
              <a:rPr lang="en-US" sz="2000" b="1" dirty="0"/>
              <a:t> </a:t>
            </a:r>
            <a:r>
              <a:rPr lang="en-US" sz="2000" dirty="0" err="1"/>
              <a:t>permettant</a:t>
            </a:r>
            <a:r>
              <a:rPr lang="en-US" sz="2000" dirty="0"/>
              <a:t> </a:t>
            </a:r>
            <a:r>
              <a:rPr lang="en-US" sz="2000" dirty="0" err="1"/>
              <a:t>d’</a:t>
            </a:r>
            <a:r>
              <a:rPr lang="en-US" sz="2000" b="1" dirty="0" err="1"/>
              <a:t>automatiser</a:t>
            </a:r>
            <a:r>
              <a:rPr lang="en-US" sz="2000" dirty="0"/>
              <a:t> </a:t>
            </a:r>
            <a:r>
              <a:rPr lang="en-US" sz="2000" b="1" dirty="0"/>
              <a:t>les </a:t>
            </a:r>
            <a:r>
              <a:rPr lang="en-US" sz="2000" b="1" dirty="0" err="1"/>
              <a:t>procédés</a:t>
            </a:r>
            <a:r>
              <a:rPr lang="en-US" sz="2000" b="1" dirty="0"/>
              <a:t> </a:t>
            </a:r>
            <a:r>
              <a:rPr lang="en-US" sz="2000" b="1" dirty="0" err="1"/>
              <a:t>d’inspection</a:t>
            </a:r>
            <a:r>
              <a:rPr lang="en-US" sz="2000" dirty="0"/>
              <a:t> de </a:t>
            </a:r>
            <a:r>
              <a:rPr lang="en-US" sz="2000" dirty="0" err="1"/>
              <a:t>produits</a:t>
            </a:r>
            <a:r>
              <a:rPr lang="en-US" sz="2000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8AEB48-FE6B-A511-C80F-15BE72CA2393}"/>
              </a:ext>
            </a:extLst>
          </p:cNvPr>
          <p:cNvSpPr txBox="1"/>
          <p:nvPr/>
        </p:nvSpPr>
        <p:spPr>
          <a:xfrm>
            <a:off x="628074" y="3657601"/>
            <a:ext cx="6094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Contrôle</a:t>
            </a:r>
            <a:r>
              <a:rPr lang="en-US" b="1" dirty="0"/>
              <a:t> </a:t>
            </a:r>
            <a:r>
              <a:rPr lang="en-US" b="1" dirty="0" err="1"/>
              <a:t>Qualité</a:t>
            </a:r>
            <a:r>
              <a:rPr lang="en-US" b="1" dirty="0"/>
              <a:t> / Tri </a:t>
            </a:r>
            <a:r>
              <a:rPr lang="en-US" b="1" dirty="0" err="1"/>
              <a:t>d’objets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 </a:t>
            </a:r>
            <a:r>
              <a:rPr lang="en-US" dirty="0" err="1"/>
              <a:t>Détecter</a:t>
            </a:r>
            <a:r>
              <a:rPr lang="en-US" dirty="0"/>
              <a:t> des </a:t>
            </a:r>
            <a:r>
              <a:rPr lang="en-US" dirty="0" err="1"/>
              <a:t>défauts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irrégularités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Vérifier</a:t>
            </a:r>
            <a:r>
              <a:rPr lang="en-US" dirty="0"/>
              <a:t> </a:t>
            </a:r>
            <a:r>
              <a:rPr lang="en-US" dirty="0" err="1"/>
              <a:t>l’uniformité</a:t>
            </a:r>
            <a:r>
              <a:rPr lang="en-US" dirty="0"/>
              <a:t> de surface </a:t>
            </a:r>
          </a:p>
          <a:p>
            <a:r>
              <a:rPr lang="en-US" dirty="0"/>
              <a:t>	- </a:t>
            </a:r>
            <a:r>
              <a:rPr lang="en-US" dirty="0" err="1"/>
              <a:t>Compter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/et trier des </a:t>
            </a:r>
            <a:r>
              <a:rPr lang="en-US" dirty="0" err="1"/>
              <a:t>objets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682E6B-0FA7-CF92-0522-0542DDD64BBF}"/>
              </a:ext>
            </a:extLst>
          </p:cNvPr>
          <p:cNvSpPr txBox="1"/>
          <p:nvPr/>
        </p:nvSpPr>
        <p:spPr>
          <a:xfrm>
            <a:off x="628074" y="5122706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Gain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efficacité</a:t>
            </a:r>
            <a:r>
              <a:rPr lang="en-US" b="1" dirty="0"/>
              <a:t> et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répétabilité</a:t>
            </a:r>
            <a:endParaRPr lang="en-US" b="1" dirty="0"/>
          </a:p>
          <a:p>
            <a:r>
              <a:rPr lang="en-US" dirty="0"/>
              <a:t>	- Inspection </a:t>
            </a:r>
            <a:r>
              <a:rPr lang="en-US" dirty="0" err="1"/>
              <a:t>en</a:t>
            </a:r>
            <a:r>
              <a:rPr lang="en-US" dirty="0"/>
              <a:t> temps </a:t>
            </a:r>
            <a:r>
              <a:rPr lang="en-US" dirty="0" err="1"/>
              <a:t>réel</a:t>
            </a:r>
            <a:r>
              <a:rPr lang="en-US" dirty="0"/>
              <a:t> et à </a:t>
            </a:r>
            <a:r>
              <a:rPr lang="en-US" dirty="0" err="1"/>
              <a:t>vitesse</a:t>
            </a:r>
            <a:r>
              <a:rPr lang="en-US" dirty="0"/>
              <a:t> </a:t>
            </a:r>
            <a:r>
              <a:rPr lang="en-US" dirty="0" err="1"/>
              <a:t>élevée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Opérations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continu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EE7140-715B-C195-E685-32CD111607D9}"/>
              </a:ext>
            </a:extLst>
          </p:cNvPr>
          <p:cNvSpPr txBox="1"/>
          <p:nvPr/>
        </p:nvSpPr>
        <p:spPr>
          <a:xfrm>
            <a:off x="3431704" y="2947124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54BBA0A5-6223-5E47-040D-48DB9C9413CC}"/>
              </a:ext>
            </a:extLst>
          </p:cNvPr>
          <p:cNvSpPr/>
          <p:nvPr/>
        </p:nvSpPr>
        <p:spPr bwMode="auto">
          <a:xfrm rot="5400000">
            <a:off x="2813509" y="3003532"/>
            <a:ext cx="253275" cy="314410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2E34F05-74A9-4027-8664-BD2D3EA4F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B03C951-EDC0-55B5-779A-5AF15750DCCB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i="1" dirty="0">
                <a:latin typeface="+mj-lt"/>
              </a:rPr>
              <a:t>Machine Vision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64B6-4FD1-0A11-632D-4C738245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5534B-580B-E3E8-02E8-E73DEA97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82AC3-D67E-1028-FF76-A37E9DAEF1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314F760-5A18-DFEB-72DE-F809CA9E1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9C4D38-AC79-DDCA-E2F6-0942385D7BB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F8F2ED8-DA85-50A8-E116-A503A9415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38D483-E954-241A-A8A9-5942E6B75071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449C0-899A-15EA-3A7A-E42258F8FC9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Capteur</a:t>
            </a:r>
            <a:endParaRPr lang="fr-FR" sz="10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87E39DE-13D8-B528-4D0E-F9D792066263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FA0D8D-29B5-E9C3-CCFA-88B2D15C9B33}"/>
              </a:ext>
            </a:extLst>
          </p:cNvPr>
          <p:cNvSpPr txBox="1"/>
          <p:nvPr/>
        </p:nvSpPr>
        <p:spPr>
          <a:xfrm>
            <a:off x="613476" y="5363014"/>
            <a:ext cx="92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Flux Lumineux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371BE1-76D4-551F-4F9F-51AD04BA59F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08DAA77-2F6D-4581-DE63-4CF4C76139C0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2DBE66-1B4D-5211-70A5-D2FED2594787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Capacité</a:t>
            </a:r>
            <a:endParaRPr lang="fr-FR" sz="8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BD3038-78F2-0EFA-C65D-1E36CF6233CD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56F6AF-1272-C7A0-3233-888B8C7189EA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060F7-85A1-D26D-9B44-E9EE72F13E79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D7E7F-0D28-AD07-BFA4-3C257F902ADB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BD782-AB86-3336-A5CE-5F4A05FECC0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7834C-DB92-C60B-6F55-9D5F5A6B32C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38FC5-6DA2-E4CF-9510-A6C815FE2BFC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0031DE-E938-CBF3-BAD2-C7282D222C7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ADEE7-571D-7256-57DA-4FC0FBEA6F3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EDB6B-BB9B-877B-179B-271AAE896612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917429-3B47-C9E3-0504-332D9C459B7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AC120D-703B-6D8F-2FDC-31C8D21C71C5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3914AE-B8AC-F550-14F2-9955C58FDBB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B2B0DD-2DFF-BC2F-4D96-1990FA05CE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14C8E-1701-8721-78E0-AC7D970C59F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9A7CBB-1763-EBDB-379D-5F30C3725C2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AE026-1981-4339-0B8D-4EBAECB6A992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101D85-0B13-12CB-8DB9-51153A947BD3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9EEF32-BABE-DAF8-8ACC-B81231D217A7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39BE4D-1B7F-4BE2-4C71-DFE775304B3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CE2642-559C-E1E0-6334-83AFC25F6BE1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663618-26AD-222F-F66F-DC4A514659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98E890-E036-5D8B-CCBB-DB60CFD2468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1B7EBD-BA41-EFC3-8A5B-CD946EA66F80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B6C33-54DC-6689-420D-4F43FA4EB36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97036-F68D-1B87-B96B-FE92DD2D2FA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DC60A3-F77F-4190-EE77-AE1352CFC540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151136-F014-0114-C81A-4DBCAC6A78E0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6E6DE07-7572-901D-377A-414F8F41691B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4B5543DB-B63C-7FD3-E729-90A978A29D0D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D42C27-DEAE-1535-8EE0-B8A11B239B27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194A4B2-44C0-43DB-FFAC-615DC24DDD71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E1E46AA1-E4FD-7AD3-4844-5E7FB99870F9}"/>
              </a:ext>
            </a:extLst>
          </p:cNvPr>
          <p:cNvSpPr txBox="1"/>
          <p:nvPr/>
        </p:nvSpPr>
        <p:spPr>
          <a:xfrm>
            <a:off x="6567088" y="5282044"/>
            <a:ext cx="1312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Valeur numérique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AB4D48A-89FF-B143-F234-52D423ACB901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86E02A5-1EB1-DF4A-D8A5-C5662BE73B1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9BA5AA4-BFA6-CD97-CE5A-28EC5FCD9E7E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E79F010-4E7B-A11D-66BC-FD6EDF7EACE4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00AF326-2CB7-F682-8EA8-80FB17F4ED70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66D95D7-D716-E385-BCEA-0FB425E07811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F437B9A8-95F0-FA5D-4000-964105222EF9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745D17B7-C0F1-99CB-0F49-46811A1F97A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4CB61A9-C480-2D0F-AE0C-723942A34F28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324EAB3-CCDC-8485-233D-820D078FEFAE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FE0FC3EC-F790-6F0D-0973-7716D192CE63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2FFD110-DEDA-473E-13D3-7B2F7C41D98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1C73632-6FE0-0910-01A0-CE1FDF225F3B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D0C96D4-E8DE-78EB-A0C6-B0B59420644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DAA49FD-D998-349A-E336-F2F94D2B1F5B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8F4F7A90-2AA2-67FB-67C2-2F250776CAD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61410B2-4AE7-F54A-6EDB-307065BFCC68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Connecteur droit 3071">
            <a:extLst>
              <a:ext uri="{FF2B5EF4-FFF2-40B4-BE49-F238E27FC236}">
                <a16:creationId xmlns:a16="http://schemas.microsoft.com/office/drawing/2014/main" id="{400A5C0C-7DBC-3988-DDEB-02B72785EA46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Connecteur droit 3072">
            <a:extLst>
              <a:ext uri="{FF2B5EF4-FFF2-40B4-BE49-F238E27FC236}">
                <a16:creationId xmlns:a16="http://schemas.microsoft.com/office/drawing/2014/main" id="{AB654679-A658-E675-9D96-93A8B714922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Connecteur droit 3074">
            <a:extLst>
              <a:ext uri="{FF2B5EF4-FFF2-40B4-BE49-F238E27FC236}">
                <a16:creationId xmlns:a16="http://schemas.microsoft.com/office/drawing/2014/main" id="{C10710E9-E7C9-FA89-FF11-09280246B33C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Connecteur droit 3075">
            <a:extLst>
              <a:ext uri="{FF2B5EF4-FFF2-40B4-BE49-F238E27FC236}">
                <a16:creationId xmlns:a16="http://schemas.microsoft.com/office/drawing/2014/main" id="{BF6934C9-9E97-B8AB-EA44-0C175753FB26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Connecteur droit 3076">
            <a:extLst>
              <a:ext uri="{FF2B5EF4-FFF2-40B4-BE49-F238E27FC236}">
                <a16:creationId xmlns:a16="http://schemas.microsoft.com/office/drawing/2014/main" id="{22BA87C7-FBFA-9901-E5DB-D7C4EFD607B2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Connecteur droit 3077">
            <a:extLst>
              <a:ext uri="{FF2B5EF4-FFF2-40B4-BE49-F238E27FC236}">
                <a16:creationId xmlns:a16="http://schemas.microsoft.com/office/drawing/2014/main" id="{0662F184-CA7D-300C-AB13-757DB56E72FE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Connecteur droit 3078">
            <a:extLst>
              <a:ext uri="{FF2B5EF4-FFF2-40B4-BE49-F238E27FC236}">
                <a16:creationId xmlns:a16="http://schemas.microsoft.com/office/drawing/2014/main" id="{E222D5CE-A90F-17D1-11A3-BA0518C7A2AF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Connecteur droit avec flèche 3079">
            <a:extLst>
              <a:ext uri="{FF2B5EF4-FFF2-40B4-BE49-F238E27FC236}">
                <a16:creationId xmlns:a16="http://schemas.microsoft.com/office/drawing/2014/main" id="{2E93F372-3359-5FB8-B892-6D1ED9F1801C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Connecteur droit avec flèche 3080">
            <a:extLst>
              <a:ext uri="{FF2B5EF4-FFF2-40B4-BE49-F238E27FC236}">
                <a16:creationId xmlns:a16="http://schemas.microsoft.com/office/drawing/2014/main" id="{F7180E6D-261D-6121-9FD7-5B3F5205EC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Connecteur droit avec flèche 3081">
            <a:extLst>
              <a:ext uri="{FF2B5EF4-FFF2-40B4-BE49-F238E27FC236}">
                <a16:creationId xmlns:a16="http://schemas.microsoft.com/office/drawing/2014/main" id="{F4293457-6E76-4086-E13A-14F990E08A9D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ZoneTexte 3082">
            <a:extLst>
              <a:ext uri="{FF2B5EF4-FFF2-40B4-BE49-F238E27FC236}">
                <a16:creationId xmlns:a16="http://schemas.microsoft.com/office/drawing/2014/main" id="{4FDCDA1F-98EF-C432-A0B7-28393E4A5E9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Flux</a:t>
            </a:r>
          </a:p>
        </p:txBody>
      </p:sp>
      <p:sp>
        <p:nvSpPr>
          <p:cNvPr id="3084" name="ZoneTexte 3083">
            <a:extLst>
              <a:ext uri="{FF2B5EF4-FFF2-40B4-BE49-F238E27FC236}">
                <a16:creationId xmlns:a16="http://schemas.microsoft.com/office/drawing/2014/main" id="{C4F02D64-6232-96EC-0260-A1D9D747A0B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3085" name="Connecteur droit 3084">
            <a:extLst>
              <a:ext uri="{FF2B5EF4-FFF2-40B4-BE49-F238E27FC236}">
                <a16:creationId xmlns:a16="http://schemas.microsoft.com/office/drawing/2014/main" id="{525D4217-4150-9B83-3AD1-5C35EEFC3082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AB51772D-3672-3B11-EF58-A4AA90AA0EE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7" name="ZoneTexte 3086">
            <a:extLst>
              <a:ext uri="{FF2B5EF4-FFF2-40B4-BE49-F238E27FC236}">
                <a16:creationId xmlns:a16="http://schemas.microsoft.com/office/drawing/2014/main" id="{DC6E51AA-46E4-F971-37E9-AB8CDC9AA30C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D805669E-42FE-E861-E270-72719DDC53AF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0DCE63D9-D5A5-A21F-14C5-00E10CB7599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ABADC043-3C46-011E-C1C6-9BDF84117411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4E6CE2AB-AFF5-3DF4-1D94-D02E1B8CB2C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6274455-069D-B181-02A4-51F7A742A905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2AAA3DEC-E609-FB25-874C-6D43B1D5A662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BE868459-5F03-02B3-D48F-EB02FACF4E7F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07C7369A-C4AA-7E10-9673-E99D2915AA43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D84833F-4740-BBD2-F152-49C18087F601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</p:spTree>
    <p:extLst>
      <p:ext uri="{BB962C8B-B14F-4D97-AF65-F5344CB8AC3E}">
        <p14:creationId xmlns:p14="http://schemas.microsoft.com/office/powerpoint/2010/main" val="116097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80FF-6FA0-8BB4-A366-A4CE3D9B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BF9FA-91E8-1717-D68D-761A8B56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92847-A624-6B79-C33F-186542FC068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02AFD7C-BA47-AAC5-CE6E-3405D2D4A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0D1B8-452F-B3C4-A0CF-1DEEEFECBF7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EDE6DD7-ED76-68C3-DFFB-5EA6C1662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089" name="ZoneTexte 3088">
            <a:extLst>
              <a:ext uri="{FF2B5EF4-FFF2-40B4-BE49-F238E27FC236}">
                <a16:creationId xmlns:a16="http://schemas.microsoft.com/office/drawing/2014/main" id="{4CD78478-E41F-B5FF-749A-CA8F053C7BC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Réponse spectrale</a:t>
            </a:r>
            <a:endParaRPr lang="fr-FR" dirty="0">
              <a:latin typeface="+mj-lt"/>
            </a:endParaRPr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F364C664-B393-898D-4704-D6C60E49FBD5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7" name="ZoneTexte 3096">
            <a:extLst>
              <a:ext uri="{FF2B5EF4-FFF2-40B4-BE49-F238E27FC236}">
                <a16:creationId xmlns:a16="http://schemas.microsoft.com/office/drawing/2014/main" id="{8B114B8F-0B0C-FB40-0E4F-B78EB21ACCB8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AC03DFBC-B250-92E2-F40F-C7BD006CA9C7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DD6865FE-1DFC-A90F-265A-F8089944C8AF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75B20275-9877-EC8D-8808-958BA33CE4D9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0DD2F06C-CE13-13E4-F9D0-F10C849BC56C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E9997E1C-A92D-9281-0516-989ABE9F7288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3" name="Rectangle 3102">
            <a:extLst>
              <a:ext uri="{FF2B5EF4-FFF2-40B4-BE49-F238E27FC236}">
                <a16:creationId xmlns:a16="http://schemas.microsoft.com/office/drawing/2014/main" id="{E8CFFECA-9C60-A563-0B0C-1FDFBC2D289A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0EA6DBA-64D4-3DC1-35A3-0A4B71C5B441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6CFA63E9-1833-EF7A-F39A-43044FE5E541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1AF818E7-FD69-F824-B97A-BFFED797BFB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B3D5A89A-A22F-D635-6666-2B0724E70A9A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D501003D-BBC5-4157-9642-06E0AA9C54E3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9" name="ZoneTexte 3108">
            <a:extLst>
              <a:ext uri="{FF2B5EF4-FFF2-40B4-BE49-F238E27FC236}">
                <a16:creationId xmlns:a16="http://schemas.microsoft.com/office/drawing/2014/main" id="{EB41CF23-A49E-110A-43A2-F902E42C9AEE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0" name="ZoneTexte 3109">
            <a:extLst>
              <a:ext uri="{FF2B5EF4-FFF2-40B4-BE49-F238E27FC236}">
                <a16:creationId xmlns:a16="http://schemas.microsoft.com/office/drawing/2014/main" id="{6339816B-0514-8040-84C4-5D2AD090B731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1" name="ZoneTexte 3110">
            <a:extLst>
              <a:ext uri="{FF2B5EF4-FFF2-40B4-BE49-F238E27FC236}">
                <a16:creationId xmlns:a16="http://schemas.microsoft.com/office/drawing/2014/main" id="{A14FA1E8-6180-F73E-7D60-1AA268E6A1ED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2" name="ZoneTexte 3111">
            <a:extLst>
              <a:ext uri="{FF2B5EF4-FFF2-40B4-BE49-F238E27FC236}">
                <a16:creationId xmlns:a16="http://schemas.microsoft.com/office/drawing/2014/main" id="{CD384766-F61E-3B98-ACBC-4AF3F828A23C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13" name="ZoneTexte 3112">
            <a:extLst>
              <a:ext uri="{FF2B5EF4-FFF2-40B4-BE49-F238E27FC236}">
                <a16:creationId xmlns:a16="http://schemas.microsoft.com/office/drawing/2014/main" id="{A0980F5E-FA32-6930-8A4C-E83C9E1F59AA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4" name="ZoneTexte 3113">
            <a:extLst>
              <a:ext uri="{FF2B5EF4-FFF2-40B4-BE49-F238E27FC236}">
                <a16:creationId xmlns:a16="http://schemas.microsoft.com/office/drawing/2014/main" id="{5E503B88-3481-333E-8F18-257807EBE311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5" name="ZoneTexte 3114">
            <a:extLst>
              <a:ext uri="{FF2B5EF4-FFF2-40B4-BE49-F238E27FC236}">
                <a16:creationId xmlns:a16="http://schemas.microsoft.com/office/drawing/2014/main" id="{163BA501-27FF-66C7-0061-364C2544105F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6" name="ZoneTexte 3115">
            <a:extLst>
              <a:ext uri="{FF2B5EF4-FFF2-40B4-BE49-F238E27FC236}">
                <a16:creationId xmlns:a16="http://schemas.microsoft.com/office/drawing/2014/main" id="{C82CBF1B-320C-AC64-6449-060AF0BC31A8}"/>
              </a:ext>
            </a:extLst>
          </p:cNvPr>
          <p:cNvSpPr txBox="1"/>
          <p:nvPr/>
        </p:nvSpPr>
        <p:spPr>
          <a:xfrm>
            <a:off x="2141444" y="2460113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17" name="ZoneTexte 3116">
            <a:extLst>
              <a:ext uri="{FF2B5EF4-FFF2-40B4-BE49-F238E27FC236}">
                <a16:creationId xmlns:a16="http://schemas.microsoft.com/office/drawing/2014/main" id="{B080F03E-BEFB-7D55-D942-F515A926F804}"/>
              </a:ext>
            </a:extLst>
          </p:cNvPr>
          <p:cNvSpPr txBox="1"/>
          <p:nvPr/>
        </p:nvSpPr>
        <p:spPr>
          <a:xfrm>
            <a:off x="221233" y="3936281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16AD18E5-26C5-0353-DD53-2B9D7B05EC59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C3C4093A-9AC8-48C3-B764-05190BA62CA5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id="{A6BAE2BC-4705-FFA2-8CDB-A633AA73FCEE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1" name="ZoneTexte 3120">
            <a:extLst>
              <a:ext uri="{FF2B5EF4-FFF2-40B4-BE49-F238E27FC236}">
                <a16:creationId xmlns:a16="http://schemas.microsoft.com/office/drawing/2014/main" id="{600149AC-443E-563E-64BD-2544F01E236E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22" name="Rectangle 3121">
            <a:extLst>
              <a:ext uri="{FF2B5EF4-FFF2-40B4-BE49-F238E27FC236}">
                <a16:creationId xmlns:a16="http://schemas.microsoft.com/office/drawing/2014/main" id="{9DD8B52F-593C-895C-084A-BC10FE038110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C116716C-16FE-116E-AB32-6FEFB9BEF1AF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4" name="Rectangle 3123">
            <a:extLst>
              <a:ext uri="{FF2B5EF4-FFF2-40B4-BE49-F238E27FC236}">
                <a16:creationId xmlns:a16="http://schemas.microsoft.com/office/drawing/2014/main" id="{83B8A6AF-2C90-3D68-E8B0-293F6D2C11EC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id="{FCC788D0-0512-7EA1-10B5-574A4DBFB4DD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6" name="Rectangle 3125">
            <a:extLst>
              <a:ext uri="{FF2B5EF4-FFF2-40B4-BE49-F238E27FC236}">
                <a16:creationId xmlns:a16="http://schemas.microsoft.com/office/drawing/2014/main" id="{88123FE4-16C4-39EC-0AFF-A8A1047F17AA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AC15841C-1404-B1BC-E476-7EA85EDA5CD2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8" name="Rectangle 3127">
            <a:extLst>
              <a:ext uri="{FF2B5EF4-FFF2-40B4-BE49-F238E27FC236}">
                <a16:creationId xmlns:a16="http://schemas.microsoft.com/office/drawing/2014/main" id="{D1D6DA0D-9C48-C164-E72F-9AA4550B1A02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id="{AC461C36-A9D5-875B-B7D5-8597143865FA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0" name="Rectangle 3129">
            <a:extLst>
              <a:ext uri="{FF2B5EF4-FFF2-40B4-BE49-F238E27FC236}">
                <a16:creationId xmlns:a16="http://schemas.microsoft.com/office/drawing/2014/main" id="{23DCDD88-283F-C398-ED27-11063BE859DE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1" name="ZoneTexte 3130">
            <a:extLst>
              <a:ext uri="{FF2B5EF4-FFF2-40B4-BE49-F238E27FC236}">
                <a16:creationId xmlns:a16="http://schemas.microsoft.com/office/drawing/2014/main" id="{13456F3A-0903-8F60-FDFB-771198D82830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3132" name="ZoneTexte 3131">
            <a:extLst>
              <a:ext uri="{FF2B5EF4-FFF2-40B4-BE49-F238E27FC236}">
                <a16:creationId xmlns:a16="http://schemas.microsoft.com/office/drawing/2014/main" id="{731921D5-997E-B97F-62F2-8208A6EFE62E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3133" name="Image 3132">
            <a:extLst>
              <a:ext uri="{FF2B5EF4-FFF2-40B4-BE49-F238E27FC236}">
                <a16:creationId xmlns:a16="http://schemas.microsoft.com/office/drawing/2014/main" id="{B5A39D45-C125-8C20-3AE4-02574F36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3134" name="ZoneTexte 3133">
            <a:extLst>
              <a:ext uri="{FF2B5EF4-FFF2-40B4-BE49-F238E27FC236}">
                <a16:creationId xmlns:a16="http://schemas.microsoft.com/office/drawing/2014/main" id="{B005F94E-6FFA-29B1-027F-0E94450E66CC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135" name="Image 3134">
            <a:extLst>
              <a:ext uri="{FF2B5EF4-FFF2-40B4-BE49-F238E27FC236}">
                <a16:creationId xmlns:a16="http://schemas.microsoft.com/office/drawing/2014/main" id="{8768B51D-360E-9C3D-4AD0-35A9FC4A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  <p:sp>
        <p:nvSpPr>
          <p:cNvPr id="3136" name="ZoneTexte 3135">
            <a:extLst>
              <a:ext uri="{FF2B5EF4-FFF2-40B4-BE49-F238E27FC236}">
                <a16:creationId xmlns:a16="http://schemas.microsoft.com/office/drawing/2014/main" id="{C953F955-C18F-E29A-4C76-DA69963F4143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ArialUnicodeMS"/>
              </a:rPr>
              <a:t>Matrice de Bayer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10254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636912"/>
            <a:ext cx="3886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3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405EC-A826-EC6D-55C4-4E5E0791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0F5709-2192-5660-DE19-0D133898DDE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9166C3-CA35-32A9-D474-6F1A6F6B0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Traitement d’image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8A8D8B-0215-8CF0-4D01-85AF8D9D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Pré-traitement / Segmentation / Classification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1EC4A98-337F-88F8-43D4-D7C44BD10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CF7B6F-0795-01C8-9205-560B68EE358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EB4C1-C32C-5C8F-51DE-4361F16DF7E5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7E99A-9869-3A9B-334C-964ABAE2EBEA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1A35A-167D-8BB2-8E51-39D0F792563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44736B6-C889-86DA-7344-FCFEAC32C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DD3D-CBE4-E017-97D3-CF4E7193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2BF5D-9EB2-9BB9-E85B-E3F7E121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CFD2F-12A4-CBFB-7763-D8AAA58E423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AB30AC6-B5A9-CA77-59D1-E1A9AC25D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9733F5-2ED7-B404-3B32-11A461ED357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58FCD9-0D9A-073C-099F-56544E82E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9304CD-028B-2A49-1670-ADBE51AF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8" y="1483518"/>
            <a:ext cx="10272464" cy="50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0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7855-046E-A7AB-A24A-8D47252E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52FBF-F0AE-593F-E423-53F494CE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F953-94F5-41BC-3638-B73F0BE3176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9D784F6-075E-D745-C62A-7126000A7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67A55-651C-08AD-EEF2-E3A1DB28EC1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1F8A35-4383-5094-A22D-A6795BA3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4" y="2505020"/>
            <a:ext cx="4159035" cy="33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79DE259-91BE-7ECE-2ADB-C3448B0D48A7}"/>
              </a:ext>
            </a:extLst>
          </p:cNvPr>
          <p:cNvSpPr txBox="1"/>
          <p:nvPr/>
        </p:nvSpPr>
        <p:spPr>
          <a:xfrm>
            <a:off x="5937105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083E8-C2E9-2ADC-572A-6F86FD2E3F49}"/>
              </a:ext>
            </a:extLst>
          </p:cNvPr>
          <p:cNvSpPr/>
          <p:nvPr/>
        </p:nvSpPr>
        <p:spPr>
          <a:xfrm>
            <a:off x="5013411" y="3204267"/>
            <a:ext cx="3818893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AB55A-25D1-FD05-FDC1-B8006825C8E8}"/>
              </a:ext>
            </a:extLst>
          </p:cNvPr>
          <p:cNvSpPr/>
          <p:nvPr/>
        </p:nvSpPr>
        <p:spPr>
          <a:xfrm>
            <a:off x="5709795" y="4247768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3" name="Organigramme : Opération manuelle 12">
            <a:extLst>
              <a:ext uri="{FF2B5EF4-FFF2-40B4-BE49-F238E27FC236}">
                <a16:creationId xmlns:a16="http://schemas.microsoft.com/office/drawing/2014/main" id="{311A7077-9723-D9AF-55B9-2A3CF3185CEB}"/>
              </a:ext>
            </a:extLst>
          </p:cNvPr>
          <p:cNvSpPr/>
          <p:nvPr/>
        </p:nvSpPr>
        <p:spPr>
          <a:xfrm>
            <a:off x="5523736" y="3764051"/>
            <a:ext cx="1528675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Optique</a:t>
            </a:r>
          </a:p>
        </p:txBody>
      </p:sp>
      <p:sp>
        <p:nvSpPr>
          <p:cNvPr id="14" name="Organigramme : Délai 13">
            <a:extLst>
              <a:ext uri="{FF2B5EF4-FFF2-40B4-BE49-F238E27FC236}">
                <a16:creationId xmlns:a16="http://schemas.microsoft.com/office/drawing/2014/main" id="{698DFA39-C5D3-8933-A79D-AA007616DAC7}"/>
              </a:ext>
            </a:extLst>
          </p:cNvPr>
          <p:cNvSpPr/>
          <p:nvPr/>
        </p:nvSpPr>
        <p:spPr>
          <a:xfrm rot="19836397">
            <a:off x="7407560" y="2284680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89AF8-E8A5-7872-38FA-62856C2B3A88}"/>
              </a:ext>
            </a:extLst>
          </p:cNvPr>
          <p:cNvSpPr/>
          <p:nvPr/>
        </p:nvSpPr>
        <p:spPr>
          <a:xfrm>
            <a:off x="6313526" y="3268291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Délai 15">
            <a:extLst>
              <a:ext uri="{FF2B5EF4-FFF2-40B4-BE49-F238E27FC236}">
                <a16:creationId xmlns:a16="http://schemas.microsoft.com/office/drawing/2014/main" id="{B1295D91-F33B-090D-B91D-037A3EBBDA91}"/>
              </a:ext>
            </a:extLst>
          </p:cNvPr>
          <p:cNvSpPr/>
          <p:nvPr/>
        </p:nvSpPr>
        <p:spPr>
          <a:xfrm rot="1855923">
            <a:off x="7455364" y="3750256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2AA0D41-2FF9-DED4-7ADD-14E08340AAF0}"/>
              </a:ext>
            </a:extLst>
          </p:cNvPr>
          <p:cNvSpPr txBox="1"/>
          <p:nvPr/>
        </p:nvSpPr>
        <p:spPr>
          <a:xfrm>
            <a:off x="7180790" y="1909599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Eclairage</a:t>
            </a:r>
            <a:endParaRPr lang="fr-FR" sz="12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5DF8E3-FD62-A820-E45F-A0C6B1D28BD5}"/>
              </a:ext>
            </a:extLst>
          </p:cNvPr>
          <p:cNvCxnSpPr>
            <a:cxnSpLocks/>
          </p:cNvCxnSpPr>
          <p:nvPr/>
        </p:nvCxnSpPr>
        <p:spPr>
          <a:xfrm flipH="1">
            <a:off x="6921340" y="2634981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99A0389-4DE4-1B55-2182-62D9B905877F}"/>
              </a:ext>
            </a:extLst>
          </p:cNvPr>
          <p:cNvCxnSpPr>
            <a:cxnSpLocks/>
          </p:cNvCxnSpPr>
          <p:nvPr/>
        </p:nvCxnSpPr>
        <p:spPr>
          <a:xfrm flipH="1" flipV="1">
            <a:off x="7052411" y="3657312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B33CFD3-25F9-3E88-B6E9-18858829C40F}"/>
              </a:ext>
            </a:extLst>
          </p:cNvPr>
          <p:cNvSpPr/>
          <p:nvPr/>
        </p:nvSpPr>
        <p:spPr>
          <a:xfrm rot="16200000">
            <a:off x="4777944" y="402050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Capteur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A3BC93EA-2AD2-4D68-8D22-FC093A64FFB2}"/>
              </a:ext>
            </a:extLst>
          </p:cNvPr>
          <p:cNvSpPr/>
          <p:nvPr/>
        </p:nvSpPr>
        <p:spPr>
          <a:xfrm>
            <a:off x="5709795" y="5008627"/>
            <a:ext cx="2063995" cy="39243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Unité de traitement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3747DB-6AE4-3468-8A5E-80C1E23BE473}"/>
              </a:ext>
            </a:extLst>
          </p:cNvPr>
          <p:cNvSpPr/>
          <p:nvPr/>
        </p:nvSpPr>
        <p:spPr>
          <a:xfrm>
            <a:off x="8183885" y="3268290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arré corné 25">
            <a:extLst>
              <a:ext uri="{FF2B5EF4-FFF2-40B4-BE49-F238E27FC236}">
                <a16:creationId xmlns:a16="http://schemas.microsoft.com/office/drawing/2014/main" id="{FE9F794A-1973-56C7-A575-C385AD260D8B}"/>
              </a:ext>
            </a:extLst>
          </p:cNvPr>
          <p:cNvSpPr/>
          <p:nvPr/>
        </p:nvSpPr>
        <p:spPr>
          <a:xfrm>
            <a:off x="7970154" y="4753066"/>
            <a:ext cx="1179784" cy="908646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</a:t>
            </a:r>
          </a:p>
        </p:txBody>
      </p:sp>
      <p:sp>
        <p:nvSpPr>
          <p:cNvPr id="23" name="Demi-cadre 22">
            <a:extLst>
              <a:ext uri="{FF2B5EF4-FFF2-40B4-BE49-F238E27FC236}">
                <a16:creationId xmlns:a16="http://schemas.microsoft.com/office/drawing/2014/main" id="{5ED85231-9E41-7E60-9C9E-CF1ED3DB8A94}"/>
              </a:ext>
            </a:extLst>
          </p:cNvPr>
          <p:cNvSpPr/>
          <p:nvPr/>
        </p:nvSpPr>
        <p:spPr>
          <a:xfrm rot="8197154">
            <a:off x="51250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Demi-cadre 23">
            <a:extLst>
              <a:ext uri="{FF2B5EF4-FFF2-40B4-BE49-F238E27FC236}">
                <a16:creationId xmlns:a16="http://schemas.microsoft.com/office/drawing/2014/main" id="{8E16FFED-63A4-CC57-B627-38F8C5E24161}"/>
              </a:ext>
            </a:extLst>
          </p:cNvPr>
          <p:cNvSpPr/>
          <p:nvPr/>
        </p:nvSpPr>
        <p:spPr>
          <a:xfrm rot="8197154">
            <a:off x="55758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15C307-38E7-87F6-BFA9-4D7FBA11B63E}"/>
              </a:ext>
            </a:extLst>
          </p:cNvPr>
          <p:cNvSpPr txBox="1"/>
          <p:nvPr/>
        </p:nvSpPr>
        <p:spPr>
          <a:xfrm>
            <a:off x="8736758" y="4004141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D701C14D-49D8-6E50-AE9E-2B8B670E0C8C}"/>
              </a:ext>
            </a:extLst>
          </p:cNvPr>
          <p:cNvSpPr/>
          <p:nvPr/>
        </p:nvSpPr>
        <p:spPr bwMode="auto">
          <a:xfrm rot="5400000">
            <a:off x="9627498" y="4800324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10E0D7-9F84-B078-AB3E-152912943880}"/>
              </a:ext>
            </a:extLst>
          </p:cNvPr>
          <p:cNvSpPr txBox="1"/>
          <p:nvPr/>
        </p:nvSpPr>
        <p:spPr>
          <a:xfrm>
            <a:off x="10109392" y="4754551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Être humain</a:t>
            </a:r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17021060-1DE8-E38F-FF8C-75580B940E49}"/>
              </a:ext>
            </a:extLst>
          </p:cNvPr>
          <p:cNvSpPr/>
          <p:nvPr/>
        </p:nvSpPr>
        <p:spPr bwMode="auto">
          <a:xfrm rot="5400000">
            <a:off x="9627498" y="5383917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1E7B4F1-CF10-9BA2-9C9F-0D40EC5F95D8}"/>
              </a:ext>
            </a:extLst>
          </p:cNvPr>
          <p:cNvSpPr txBox="1"/>
          <p:nvPr/>
        </p:nvSpPr>
        <p:spPr>
          <a:xfrm>
            <a:off x="10109392" y="5338144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Système</a:t>
            </a:r>
          </a:p>
        </p:txBody>
      </p:sp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C8BCD3B-CD1C-B09F-54D7-C0622BB9D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06BC73D-A123-F9ED-542B-120DAD352F4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Eléments constitutifs</a:t>
            </a:r>
          </a:p>
        </p:txBody>
      </p:sp>
    </p:spTree>
    <p:extLst>
      <p:ext uri="{BB962C8B-B14F-4D97-AF65-F5344CB8AC3E}">
        <p14:creationId xmlns:p14="http://schemas.microsoft.com/office/powerpoint/2010/main" val="257274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E0BC0-72FC-980A-8755-4BF0DB59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F6F67B-BD0F-1ECD-ED2E-168F4211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98DDA-3B68-5D8D-D6EE-0A8DFD0CB4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C047E8F-BC86-E6E5-D78F-F2CDFC9E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E59-8973-011C-3262-FCF697AB76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CD7E69-F5DC-BC1C-C663-31233C96020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Modélisation de la chaine </a:t>
            </a:r>
            <a:endParaRPr lang="fr-FR" dirty="0">
              <a:latin typeface="+mj-l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1015BE3-B85F-C59D-A5AB-2BA2B4DD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BBC928-864E-D216-7A92-DE923087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Organigramme : Délai 32">
            <a:extLst>
              <a:ext uri="{FF2B5EF4-FFF2-40B4-BE49-F238E27FC236}">
                <a16:creationId xmlns:a16="http://schemas.microsoft.com/office/drawing/2014/main" id="{496BBBFA-9A69-95F6-B7D8-976DCB366B20}"/>
              </a:ext>
            </a:extLst>
          </p:cNvPr>
          <p:cNvSpPr/>
          <p:nvPr/>
        </p:nvSpPr>
        <p:spPr>
          <a:xfrm rot="14645038">
            <a:off x="677336" y="1908654"/>
            <a:ext cx="607857" cy="737476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810A3F1-F2CA-45FB-E081-08210B5F51F0}"/>
              </a:ext>
            </a:extLst>
          </p:cNvPr>
          <p:cNvCxnSpPr>
            <a:cxnSpLocks/>
          </p:cNvCxnSpPr>
          <p:nvPr/>
        </p:nvCxnSpPr>
        <p:spPr>
          <a:xfrm>
            <a:off x="1127448" y="2603650"/>
            <a:ext cx="1224136" cy="2670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44462-C1B6-41C5-9CA1-7AB7C2F11313}"/>
              </a:ext>
            </a:extLst>
          </p:cNvPr>
          <p:cNvSpPr/>
          <p:nvPr/>
        </p:nvSpPr>
        <p:spPr>
          <a:xfrm>
            <a:off x="1836678" y="5438487"/>
            <a:ext cx="1591397" cy="6857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Ro(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A5CAD93-B788-B264-E6F0-D41D8A0B2E5F}"/>
              </a:ext>
            </a:extLst>
          </p:cNvPr>
          <p:cNvSpPr txBox="1"/>
          <p:nvPr/>
        </p:nvSpPr>
        <p:spPr>
          <a:xfrm>
            <a:off x="614656" y="1595751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Source</a:t>
            </a:r>
            <a:endParaRPr lang="fr-FR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0C29A6A-C35E-EEB7-C712-E51C5DA62FE1}"/>
              </a:ext>
            </a:extLst>
          </p:cNvPr>
          <p:cNvSpPr txBox="1"/>
          <p:nvPr/>
        </p:nvSpPr>
        <p:spPr>
          <a:xfrm>
            <a:off x="695400" y="2103784"/>
            <a:ext cx="64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0E416D-A8D2-7009-BB37-DA3C0B25FB44}"/>
              </a:ext>
            </a:extLst>
          </p:cNvPr>
          <p:cNvSpPr txBox="1"/>
          <p:nvPr/>
        </p:nvSpPr>
        <p:spPr>
          <a:xfrm>
            <a:off x="1262949" y="5097193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Objet</a:t>
            </a:r>
            <a:endParaRPr lang="fr-FR" sz="1200" dirty="0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31C3B88-D38A-68A9-C970-EEEF2E8D5110}"/>
              </a:ext>
            </a:extLst>
          </p:cNvPr>
          <p:cNvCxnSpPr>
            <a:cxnSpLocks/>
          </p:cNvCxnSpPr>
          <p:nvPr/>
        </p:nvCxnSpPr>
        <p:spPr>
          <a:xfrm flipV="1">
            <a:off x="2873642" y="4509120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161237-9072-1CCC-3E2E-5A942E61FC22}"/>
              </a:ext>
            </a:extLst>
          </p:cNvPr>
          <p:cNvSpPr/>
          <p:nvPr/>
        </p:nvSpPr>
        <p:spPr>
          <a:xfrm>
            <a:off x="614656" y="6137709"/>
            <a:ext cx="4973906" cy="3306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Rs</a:t>
            </a:r>
            <a:r>
              <a:rPr lang="fr-FR" b="1" dirty="0">
                <a:solidFill>
                  <a:schemeClr val="tx1"/>
                </a:solidFill>
              </a:rPr>
              <a:t>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CE0D583-5F6E-99BB-EE22-A899B0F3CFFB}"/>
              </a:ext>
            </a:extLst>
          </p:cNvPr>
          <p:cNvSpPr txBox="1"/>
          <p:nvPr/>
        </p:nvSpPr>
        <p:spPr>
          <a:xfrm>
            <a:off x="553719" y="6482290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Scène</a:t>
            </a:r>
            <a:endParaRPr lang="fr-FR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0BB643-5BB0-208B-54D0-8E48ECA25042}"/>
              </a:ext>
            </a:extLst>
          </p:cNvPr>
          <p:cNvSpPr/>
          <p:nvPr/>
        </p:nvSpPr>
        <p:spPr>
          <a:xfrm>
            <a:off x="3718206" y="1964770"/>
            <a:ext cx="620710" cy="312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63B9F6E-52A7-ECFE-F382-2281DBF4468A}"/>
              </a:ext>
            </a:extLst>
          </p:cNvPr>
          <p:cNvSpPr txBox="1"/>
          <p:nvPr/>
        </p:nvSpPr>
        <p:spPr>
          <a:xfrm>
            <a:off x="3737908" y="1600485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Image de l’objet</a:t>
            </a:r>
            <a:endParaRPr lang="fr-FR" sz="1200" dirty="0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2E263C39-FF09-4258-64FD-D4B0B7A5B044}"/>
              </a:ext>
            </a:extLst>
          </p:cNvPr>
          <p:cNvCxnSpPr>
            <a:cxnSpLocks/>
          </p:cNvCxnSpPr>
          <p:nvPr/>
        </p:nvCxnSpPr>
        <p:spPr>
          <a:xfrm flipV="1">
            <a:off x="3629024" y="2374558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E77830D-1BC4-A13B-63D8-3726B0B73D78}"/>
              </a:ext>
            </a:extLst>
          </p:cNvPr>
          <p:cNvSpPr/>
          <p:nvPr/>
        </p:nvSpPr>
        <p:spPr>
          <a:xfrm rot="11957154">
            <a:off x="2924331" y="3183806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55" name="Organigramme : Opération manuelle 54">
            <a:extLst>
              <a:ext uri="{FF2B5EF4-FFF2-40B4-BE49-F238E27FC236}">
                <a16:creationId xmlns:a16="http://schemas.microsoft.com/office/drawing/2014/main" id="{1FBC0D05-E80A-D05F-546D-555E787C38EE}"/>
              </a:ext>
            </a:extLst>
          </p:cNvPr>
          <p:cNvSpPr/>
          <p:nvPr/>
        </p:nvSpPr>
        <p:spPr>
          <a:xfrm rot="11957154">
            <a:off x="2538293" y="3915171"/>
            <a:ext cx="1528675" cy="543425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00DB7E7-1CFC-F96B-6449-E482DB81395C}"/>
              </a:ext>
            </a:extLst>
          </p:cNvPr>
          <p:cNvSpPr txBox="1"/>
          <p:nvPr/>
        </p:nvSpPr>
        <p:spPr>
          <a:xfrm>
            <a:off x="4190319" y="3669944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Caméra</a:t>
            </a:r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9CE881C-7DA9-8E74-26E0-E57F031CDB90}"/>
              </a:ext>
            </a:extLst>
          </p:cNvPr>
          <p:cNvSpPr txBox="1"/>
          <p:nvPr/>
        </p:nvSpPr>
        <p:spPr>
          <a:xfrm>
            <a:off x="4190319" y="4373719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Objectif</a:t>
            </a:r>
            <a:endParaRPr lang="fr-FR" sz="120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DC04C8B-1D9D-2923-DE39-216042E571E7}"/>
              </a:ext>
            </a:extLst>
          </p:cNvPr>
          <p:cNvSpPr txBox="1"/>
          <p:nvPr/>
        </p:nvSpPr>
        <p:spPr>
          <a:xfrm>
            <a:off x="3101609" y="3354807"/>
            <a:ext cx="999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K(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87F1FC4-16FA-FEC1-F520-42DF03AE0B86}"/>
              </a:ext>
            </a:extLst>
          </p:cNvPr>
          <p:cNvSpPr txBox="1"/>
          <p:nvPr/>
        </p:nvSpPr>
        <p:spPr>
          <a:xfrm>
            <a:off x="2835995" y="3977721"/>
            <a:ext cx="9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g(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02EA078B-D8A8-CBAC-E06D-C0A47D433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27" y="3188056"/>
            <a:ext cx="1346761" cy="1513085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AC95DE0A-623E-5532-02E8-0D7BB069B734}"/>
              </a:ext>
            </a:extLst>
          </p:cNvPr>
          <p:cNvSpPr txBox="1"/>
          <p:nvPr/>
        </p:nvSpPr>
        <p:spPr>
          <a:xfrm>
            <a:off x="5609226" y="4705710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778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Objets / 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Eclairage / Colorimétrie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35630AE-94C3-1AC4-7626-E4FF9C0C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0BA2-9394-6FAA-51D0-D17A7190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03BA1-A086-8B54-2611-FDA6143F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C6AA4-C73D-FF3E-7960-84BDE8504DF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C7AC571-31AE-4192-8C36-7D56962F7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5CB8F-6ED2-4415-AD01-7ACFBB2C452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69A7439-546B-4E48-E944-5070ACB4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9739FBC-F637-4384-5078-18CBA498C0A0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pic>
        <p:nvPicPr>
          <p:cNvPr id="14" name="Graphique 13" descr="Ampoule et engrenage avec un remplissage uni">
            <a:extLst>
              <a:ext uri="{FF2B5EF4-FFF2-40B4-BE49-F238E27FC236}">
                <a16:creationId xmlns:a16="http://schemas.microsoft.com/office/drawing/2014/main" id="{A2BFF39E-4BB9-14F3-7C88-67DED85C0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45" y="2876456"/>
            <a:ext cx="1222534" cy="1222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22D68-B43E-5F52-4FDB-2F08EA1B3548}"/>
              </a:ext>
            </a:extLst>
          </p:cNvPr>
          <p:cNvSpPr/>
          <p:nvPr/>
        </p:nvSpPr>
        <p:spPr bwMode="auto">
          <a:xfrm>
            <a:off x="9318203" y="3163148"/>
            <a:ext cx="882253" cy="822960"/>
          </a:xfrm>
          <a:prstGeom prst="rect">
            <a:avLst/>
          </a:prstGeom>
          <a:solidFill>
            <a:srgbClr val="FF683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56AEFEF6-4718-19F1-2ED4-41B998C7C8CF}"/>
              </a:ext>
            </a:extLst>
          </p:cNvPr>
          <p:cNvSpPr/>
          <p:nvPr/>
        </p:nvSpPr>
        <p:spPr bwMode="auto">
          <a:xfrm>
            <a:off x="2588916" y="3250656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AEFEAEC-6362-5AEF-E92D-F68B9EC4E4F4}"/>
              </a:ext>
            </a:extLst>
          </p:cNvPr>
          <p:cNvSpPr/>
          <p:nvPr/>
        </p:nvSpPr>
        <p:spPr bwMode="auto">
          <a:xfrm>
            <a:off x="8540528" y="3299144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2A8AA3-B0E9-ECE3-65DF-A4F82590DCFE}"/>
              </a:ext>
            </a:extLst>
          </p:cNvPr>
          <p:cNvSpPr/>
          <p:nvPr/>
        </p:nvSpPr>
        <p:spPr bwMode="auto">
          <a:xfrm>
            <a:off x="10334811" y="3338566"/>
            <a:ext cx="667729" cy="472124"/>
          </a:xfrm>
          <a:prstGeom prst="rightArrow">
            <a:avLst/>
          </a:prstGeom>
          <a:gradFill>
            <a:gsLst>
              <a:gs pos="32000">
                <a:schemeClr val="tx2"/>
              </a:gs>
              <a:gs pos="0">
                <a:schemeClr val="tx1"/>
              </a:gs>
              <a:gs pos="17000">
                <a:schemeClr val="tx2"/>
              </a:gs>
              <a:gs pos="54000">
                <a:srgbClr val="988D02"/>
              </a:gs>
              <a:gs pos="97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14985E23-37EF-53E5-2376-7B518D0C0D1F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primaires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5F03A08E-5D92-9797-4DB5-FB3C292C2C98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secondaires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55BDFA-FE5E-35C7-AE54-A2D7C7B74779}"/>
              </a:ext>
            </a:extLst>
          </p:cNvPr>
          <p:cNvSpPr txBox="1"/>
          <p:nvPr/>
        </p:nvSpPr>
        <p:spPr>
          <a:xfrm>
            <a:off x="805881" y="2292440"/>
            <a:ext cx="403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Produisent</a:t>
            </a:r>
            <a:r>
              <a:rPr lang="en-US" b="1" dirty="0"/>
              <a:t> </a:t>
            </a:r>
            <a:r>
              <a:rPr lang="en-US" b="1" dirty="0" err="1"/>
              <a:t>leur</a:t>
            </a:r>
            <a:r>
              <a:rPr lang="en-US" b="1" dirty="0"/>
              <a:t> propre lumière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86C996A-A5DB-953C-1ABC-EF077DF1D1BE}"/>
              </a:ext>
            </a:extLst>
          </p:cNvPr>
          <p:cNvSpPr txBox="1"/>
          <p:nvPr/>
        </p:nvSpPr>
        <p:spPr>
          <a:xfrm>
            <a:off x="786501" y="4540882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d’émission</a:t>
            </a:r>
            <a:endParaRPr lang="en-US" dirty="0">
              <a:solidFill>
                <a:srgbClr val="FA960A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CD513AE-2F1E-EB11-3A7E-3236BFC9441D}"/>
              </a:ext>
            </a:extLst>
          </p:cNvPr>
          <p:cNvSpPr txBox="1"/>
          <p:nvPr/>
        </p:nvSpPr>
        <p:spPr>
          <a:xfrm>
            <a:off x="7104114" y="2292440"/>
            <a:ext cx="4032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Diffusent</a:t>
            </a:r>
            <a:r>
              <a:rPr lang="en-US" b="1" dirty="0"/>
              <a:t> la lumière </a:t>
            </a:r>
            <a:r>
              <a:rPr lang="en-US" b="1" dirty="0" err="1"/>
              <a:t>produite</a:t>
            </a:r>
            <a:r>
              <a:rPr lang="en-US" b="1" dirty="0"/>
              <a:t> par </a:t>
            </a:r>
            <a:r>
              <a:rPr lang="en-US" b="1" dirty="0" err="1"/>
              <a:t>une</a:t>
            </a:r>
            <a:r>
              <a:rPr lang="en-US" b="1" dirty="0"/>
              <a:t> source </a:t>
            </a:r>
            <a:r>
              <a:rPr lang="en-US" b="1" dirty="0" err="1"/>
              <a:t>primaire</a:t>
            </a:r>
            <a:endParaRPr lang="en-US" dirty="0"/>
          </a:p>
        </p:txBody>
      </p:sp>
      <p:pic>
        <p:nvPicPr>
          <p:cNvPr id="24" name="Graphique 23" descr="Ampoule et engrenage avec un remplissage uni">
            <a:extLst>
              <a:ext uri="{FF2B5EF4-FFF2-40B4-BE49-F238E27FC236}">
                <a16:creationId xmlns:a16="http://schemas.microsoft.com/office/drawing/2014/main" id="{08F50BE7-CC5D-8DC3-DB29-0E64E9174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585" y="2963361"/>
            <a:ext cx="1222534" cy="122253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B092EFE-C545-B281-A553-485FF2D8D092}"/>
              </a:ext>
            </a:extLst>
          </p:cNvPr>
          <p:cNvSpPr txBox="1"/>
          <p:nvPr/>
        </p:nvSpPr>
        <p:spPr>
          <a:xfrm>
            <a:off x="7104114" y="4521747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le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de </a:t>
            </a:r>
            <a:r>
              <a:rPr lang="en-US" b="1" dirty="0" err="1">
                <a:solidFill>
                  <a:srgbClr val="FA960A"/>
                </a:solidFill>
              </a:rPr>
              <a:t>l’illuminant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br>
              <a:rPr lang="en-US" b="1" dirty="0">
                <a:solidFill>
                  <a:srgbClr val="FA960A"/>
                </a:solidFill>
              </a:rPr>
            </a:br>
            <a:r>
              <a:rPr lang="en-US" b="1" dirty="0"/>
              <a:t>et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en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réflectance</a:t>
            </a:r>
            <a:endParaRPr lang="en-US" dirty="0">
              <a:solidFill>
                <a:srgbClr val="FA96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161A-48F6-AD08-0527-CD5499946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DD99F-5B10-28C3-6E7F-E0E4A05C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96383-5764-C743-27F7-12C742D8AF3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9F6D34-478B-337C-69A1-A02B68AE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18266-95D9-AA8E-8F3A-702A0EFC1F4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9219433-E08D-A966-256D-7C2BFD51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2155E70-8F4A-F76F-3EFD-8751A0E20C2D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Source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 Ring RGB</a:t>
            </a:r>
            <a:endParaRPr lang="fr-FR" sz="120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02ECDD3A-7BBB-207A-9BF5-851025673817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Spectre d’émission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077F5A0B-1109-A4EA-41D6-90CB99ACB067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Réflectance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B09538C-E9B1-B81F-FBE5-7D3A9C4C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665856"/>
            <a:ext cx="4569998" cy="3406103"/>
          </a:xfrm>
          <a:prstGeom prst="rect">
            <a:avLst/>
          </a:prstGeom>
        </p:spPr>
      </p:pic>
      <p:pic>
        <p:nvPicPr>
          <p:cNvPr id="31" name="Image 30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7AA9DAA1-25C0-8B78-92A9-F92581BF3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5" y="2324527"/>
            <a:ext cx="4956825" cy="371761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9440627-1614-E859-C0E9-CC941F313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19" y="1366443"/>
            <a:ext cx="1007295" cy="104985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B3EAA6B-CCAA-9341-E529-1CF6FC451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214" y="1510405"/>
            <a:ext cx="1459498" cy="10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F60C-F54D-2AFF-51F8-E0D5FB82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8C84A-C85E-740E-174C-887B34B2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3C788A-855A-51D9-FB9C-EF5DC54B271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88F65DB-3873-6934-3A6A-138AE2DA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84BBF0-12E0-D592-50A1-80642C7025A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01EDCA9-8620-5F89-BAB1-F8270084A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62891E-55FD-12DB-AB7B-DE83A8DE66C5}"/>
              </a:ext>
            </a:extLst>
          </p:cNvPr>
          <p:cNvSpPr txBox="1"/>
          <p:nvPr/>
        </p:nvSpPr>
        <p:spPr>
          <a:xfrm>
            <a:off x="7896200" y="1166533"/>
            <a:ext cx="4083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Uniformité de l’éclairage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545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25D1-980F-66FB-2861-11C98C84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1BEDA5-FB63-3C5D-68A4-5DEB9C98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384C2E-EF23-48A4-A9AD-D49F80EECAC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79D099-541C-6E94-FF40-C83885DB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F1084-4663-CF2D-4CA3-3E459293D5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C18883-F262-4A58-B4EE-6EAA581A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CB72CC-3A39-81E9-2C01-E25B4C895289}"/>
              </a:ext>
            </a:extLst>
          </p:cNvPr>
          <p:cNvSpPr txBox="1"/>
          <p:nvPr/>
        </p:nvSpPr>
        <p:spPr>
          <a:xfrm>
            <a:off x="6816080" y="1166533"/>
            <a:ext cx="516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Impact du type d’éclairage / Nature des objets</a:t>
            </a:r>
            <a:endParaRPr lang="fr-FR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328F9A-674D-812E-FEFB-1D23AED75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5760" y="4209214"/>
            <a:ext cx="6532210" cy="175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1B84280-08F0-B7F6-CF89-5B6F1591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5" y="4353230"/>
            <a:ext cx="1601196" cy="132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D274B7-8F34-9E06-E8A2-A99B7547BF4D}"/>
              </a:ext>
            </a:extLst>
          </p:cNvPr>
          <p:cNvSpPr txBox="1"/>
          <p:nvPr/>
        </p:nvSpPr>
        <p:spPr>
          <a:xfrm>
            <a:off x="4149909" y="581886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Directif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8FE33EB-8F14-598A-C3B4-39A99C461B2B}"/>
              </a:ext>
            </a:extLst>
          </p:cNvPr>
          <p:cNvSpPr txBox="1"/>
          <p:nvPr/>
        </p:nvSpPr>
        <p:spPr>
          <a:xfrm>
            <a:off x="5878101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Diffus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A88C79-FC19-FB50-1521-DE60B87CBAFA}"/>
              </a:ext>
            </a:extLst>
          </p:cNvPr>
          <p:cNvSpPr txBox="1"/>
          <p:nvPr/>
        </p:nvSpPr>
        <p:spPr>
          <a:xfrm>
            <a:off x="7390269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Rasant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D9510E-EA91-5291-2757-EFCAC1429A29}"/>
              </a:ext>
            </a:extLst>
          </p:cNvPr>
          <p:cNvSpPr txBox="1"/>
          <p:nvPr/>
        </p:nvSpPr>
        <p:spPr>
          <a:xfrm>
            <a:off x="9055273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Coaxial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5549C9-0D8B-BB27-B75C-3A2D641C646D}"/>
              </a:ext>
            </a:extLst>
          </p:cNvPr>
          <p:cNvSpPr txBox="1"/>
          <p:nvPr/>
        </p:nvSpPr>
        <p:spPr>
          <a:xfrm>
            <a:off x="10550152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Retro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F615E3-DDBB-4614-9057-29AE6621153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Eclairage / Martin Dufour -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endParaRPr lang="fr-FR" sz="1200" dirty="0"/>
          </a:p>
        </p:txBody>
      </p:sp>
      <p:pic>
        <p:nvPicPr>
          <p:cNvPr id="13" name="Image 12" descr="Une image contenant Graphique, capture d’écran, graphisme, obscurité&#10;&#10;Description générée automatiquement">
            <a:extLst>
              <a:ext uri="{FF2B5EF4-FFF2-40B4-BE49-F238E27FC236}">
                <a16:creationId xmlns:a16="http://schemas.microsoft.com/office/drawing/2014/main" id="{19F1C6EF-72B5-E54C-172E-8F15D0D00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5" y="1251135"/>
            <a:ext cx="4970667" cy="36010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CCF15DE-753E-19F7-04C0-7BAA5118C1CE}"/>
              </a:ext>
            </a:extLst>
          </p:cNvPr>
          <p:cNvSpPr txBox="1"/>
          <p:nvPr/>
        </p:nvSpPr>
        <p:spPr>
          <a:xfrm>
            <a:off x="646275" y="1560907"/>
            <a:ext cx="1091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D6287A-C92B-AFAF-8230-3C2F7B2A95C9}"/>
              </a:ext>
            </a:extLst>
          </p:cNvPr>
          <p:cNvSpPr txBox="1"/>
          <p:nvPr/>
        </p:nvSpPr>
        <p:spPr>
          <a:xfrm>
            <a:off x="2048265" y="156090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Réflexion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CEB15D-177F-C049-BEA2-0BC074D8DA49}"/>
              </a:ext>
            </a:extLst>
          </p:cNvPr>
          <p:cNvSpPr txBox="1"/>
          <p:nvPr/>
        </p:nvSpPr>
        <p:spPr>
          <a:xfrm>
            <a:off x="3126575" y="1560907"/>
            <a:ext cx="778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Diffusion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7687E8-3B67-D1B1-A874-07301DFFAEEB}"/>
              </a:ext>
            </a:extLst>
          </p:cNvPr>
          <p:cNvSpPr txBox="1"/>
          <p:nvPr/>
        </p:nvSpPr>
        <p:spPr>
          <a:xfrm>
            <a:off x="4148121" y="156090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3946010224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26089</TotalTime>
  <Words>541</Words>
  <Application>Microsoft Office PowerPoint</Application>
  <PresentationFormat>Grand écran</PresentationFormat>
  <Paragraphs>165</Paragraphs>
  <Slides>24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5" baseType="lpstr">
      <vt:lpstr>Aptos Narrow</vt:lpstr>
      <vt:lpstr>Arial</vt:lpstr>
      <vt:lpstr>ArialUnicodeMS</vt:lpstr>
      <vt:lpstr>Bahnschrift SemiBold</vt:lpstr>
      <vt:lpstr>Calibri-Italic</vt:lpstr>
      <vt:lpstr>Cambria Math</vt:lpstr>
      <vt:lpstr>Century Gothic</vt:lpstr>
      <vt:lpstr>FreeSans</vt:lpstr>
      <vt:lpstr>Times New Roman</vt:lpstr>
      <vt:lpstr>DRAFT PRES CA_IO_13-06-12</vt:lpstr>
      <vt:lpstr>1_DRAFT PRES CA_IO_13-06-12</vt:lpstr>
      <vt:lpstr>Interfaçage Numérique</vt:lpstr>
      <vt:lpstr>Vision Industrielle</vt:lpstr>
      <vt:lpstr>Vision Industrielle</vt:lpstr>
      <vt:lpstr>Vision Industrielle</vt:lpstr>
      <vt:lpstr>Objets / Sources</vt:lpstr>
      <vt:lpstr>Sources</vt:lpstr>
      <vt:lpstr>Sources</vt:lpstr>
      <vt:lpstr>Eclairage</vt:lpstr>
      <vt:lpstr>Eclairage</vt:lpstr>
      <vt:lpstr>Colorimétrie</vt:lpstr>
      <vt:lpstr>Colorimétrie</vt:lpstr>
      <vt:lpstr>Colorimétrie</vt:lpstr>
      <vt:lpstr>Objectif optique</vt:lpstr>
      <vt:lpstr>Objectif optique</vt:lpstr>
      <vt:lpstr>Objectif optique</vt:lpstr>
      <vt:lpstr>Objectif optique</vt:lpstr>
      <vt:lpstr>Objectif optique</vt:lpstr>
      <vt:lpstr>Caméra numérique</vt:lpstr>
      <vt:lpstr>Caméra numérique</vt:lpstr>
      <vt:lpstr>Caméra numérique</vt:lpstr>
      <vt:lpstr>Caméra numérique</vt:lpstr>
      <vt:lpstr>Vision Industrielle</vt:lpstr>
      <vt:lpstr>Traitement d’image</vt:lpstr>
      <vt:lpstr>Traitement d’images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Industrielle - Intro 1A</dc:title>
  <dc:creator>Institut d'Optique</dc:creator>
  <cp:lastModifiedBy>Julien VILLEMEJANE</cp:lastModifiedBy>
  <cp:revision>1554</cp:revision>
  <cp:lastPrinted>2021-12-20T13:30:17Z</cp:lastPrinted>
  <dcterms:created xsi:type="dcterms:W3CDTF">2012-05-10T13:56:34Z</dcterms:created>
  <dcterms:modified xsi:type="dcterms:W3CDTF">2025-11-27T17:50:40Z</dcterms:modified>
</cp:coreProperties>
</file>